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72" r:id="rId4"/>
    <p:sldId id="258" r:id="rId5"/>
    <p:sldId id="259" r:id="rId6"/>
    <p:sldId id="260" r:id="rId7"/>
    <p:sldId id="261" r:id="rId8"/>
    <p:sldId id="269" r:id="rId9"/>
    <p:sldId id="263" r:id="rId10"/>
    <p:sldId id="264" r:id="rId11"/>
    <p:sldId id="265" r:id="rId12"/>
    <p:sldId id="270" r:id="rId13"/>
    <p:sldId id="266" r:id="rId14"/>
    <p:sldId id="268" r:id="rId15"/>
    <p:sldId id="267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06"/>
  </p:normalViewPr>
  <p:slideViewPr>
    <p:cSldViewPr snapToGrid="0" snapToObjects="1">
      <p:cViewPr varScale="1">
        <p:scale>
          <a:sx n="61" d="100"/>
          <a:sy n="61" d="100"/>
        </p:scale>
        <p:origin x="8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3299B8-E02D-427C-B210-09BE371BEA9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1095A0B-FABE-488E-A705-E4D48548E202}">
      <dgm:prSet phldrT="[Text]"/>
      <dgm:spPr/>
      <dgm:t>
        <a:bodyPr/>
        <a:lstStyle/>
        <a:p>
          <a:r>
            <a:rPr lang="en-US" dirty="0"/>
            <a:t>Family </a:t>
          </a:r>
        </a:p>
      </dgm:t>
    </dgm:pt>
    <dgm:pt modelId="{E05C1693-9A9E-4B77-93FF-52553B952A12}" type="parTrans" cxnId="{73DC6935-01F0-48EC-AC3D-0977589C9497}">
      <dgm:prSet/>
      <dgm:spPr/>
      <dgm:t>
        <a:bodyPr/>
        <a:lstStyle/>
        <a:p>
          <a:endParaRPr lang="en-US"/>
        </a:p>
      </dgm:t>
    </dgm:pt>
    <dgm:pt modelId="{B4154370-DCC6-41EB-8CBB-9D2E76E71377}" type="sibTrans" cxnId="{73DC6935-01F0-48EC-AC3D-0977589C9497}">
      <dgm:prSet/>
      <dgm:spPr/>
      <dgm:t>
        <a:bodyPr/>
        <a:lstStyle/>
        <a:p>
          <a:endParaRPr lang="en-US"/>
        </a:p>
      </dgm:t>
    </dgm:pt>
    <dgm:pt modelId="{CD1849CF-46E6-4F0E-A6C2-89969AC5A707}">
      <dgm:prSet phldrT="[Text]"/>
      <dgm:spPr/>
      <dgm:t>
        <a:bodyPr/>
        <a:lstStyle/>
        <a:p>
          <a:r>
            <a:rPr lang="en-US" dirty="0"/>
            <a:t>Affordability </a:t>
          </a:r>
        </a:p>
        <a:p>
          <a:r>
            <a:rPr lang="en-US" dirty="0"/>
            <a:t>Dependency </a:t>
          </a:r>
        </a:p>
        <a:p>
          <a:r>
            <a:rPr lang="en-US" dirty="0"/>
            <a:t>School Environment </a:t>
          </a:r>
        </a:p>
      </dgm:t>
    </dgm:pt>
    <dgm:pt modelId="{9CFC7DDB-EA63-4A26-95DF-A5E630F7F73A}" type="parTrans" cxnId="{8BC6F38F-5DF9-423B-BF0C-1135536BBEED}">
      <dgm:prSet/>
      <dgm:spPr/>
      <dgm:t>
        <a:bodyPr/>
        <a:lstStyle/>
        <a:p>
          <a:endParaRPr lang="en-US"/>
        </a:p>
      </dgm:t>
    </dgm:pt>
    <dgm:pt modelId="{49F5D4B5-CA8C-4A3C-8D3E-BE44F8B431EF}" type="sibTrans" cxnId="{8BC6F38F-5DF9-423B-BF0C-1135536BBEED}">
      <dgm:prSet/>
      <dgm:spPr/>
      <dgm:t>
        <a:bodyPr/>
        <a:lstStyle/>
        <a:p>
          <a:endParaRPr lang="en-US"/>
        </a:p>
      </dgm:t>
    </dgm:pt>
    <dgm:pt modelId="{C72FC335-E123-4C40-A707-926301833114}" type="pres">
      <dgm:prSet presAssocID="{7E3299B8-E02D-427C-B210-09BE371BEA9C}" presName="compositeShape" presStyleCnt="0">
        <dgm:presLayoutVars>
          <dgm:chMax val="7"/>
          <dgm:dir/>
          <dgm:resizeHandles val="exact"/>
        </dgm:presLayoutVars>
      </dgm:prSet>
      <dgm:spPr/>
    </dgm:pt>
    <dgm:pt modelId="{4B3F8705-187C-444F-AB53-04AB8EDF892C}" type="pres">
      <dgm:prSet presAssocID="{61095A0B-FABE-488E-A705-E4D48548E202}" presName="circ1" presStyleLbl="vennNode1" presStyleIdx="0" presStyleCnt="2"/>
      <dgm:spPr/>
    </dgm:pt>
    <dgm:pt modelId="{7A67D069-D614-4B7E-B559-6F6A0EBF45CE}" type="pres">
      <dgm:prSet presAssocID="{61095A0B-FABE-488E-A705-E4D48548E20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9A5A73B1-7CE7-48B8-AE82-0314F323A46A}" type="pres">
      <dgm:prSet presAssocID="{CD1849CF-46E6-4F0E-A6C2-89969AC5A707}" presName="circ2" presStyleLbl="vennNode1" presStyleIdx="1" presStyleCnt="2"/>
      <dgm:spPr/>
    </dgm:pt>
    <dgm:pt modelId="{A4A0723B-2BDF-4B18-A143-492D3CD57F8E}" type="pres">
      <dgm:prSet presAssocID="{CD1849CF-46E6-4F0E-A6C2-89969AC5A70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22DA727-071E-4781-9529-0D234FF84B0C}" type="presOf" srcId="{7E3299B8-E02D-427C-B210-09BE371BEA9C}" destId="{C72FC335-E123-4C40-A707-926301833114}" srcOrd="0" destOrd="0" presId="urn:microsoft.com/office/officeart/2005/8/layout/venn1"/>
    <dgm:cxn modelId="{73DC6935-01F0-48EC-AC3D-0977589C9497}" srcId="{7E3299B8-E02D-427C-B210-09BE371BEA9C}" destId="{61095A0B-FABE-488E-A705-E4D48548E202}" srcOrd="0" destOrd="0" parTransId="{E05C1693-9A9E-4B77-93FF-52553B952A12}" sibTransId="{B4154370-DCC6-41EB-8CBB-9D2E76E71377}"/>
    <dgm:cxn modelId="{2803AC7B-E52F-4719-950D-EB36EA56332C}" type="presOf" srcId="{61095A0B-FABE-488E-A705-E4D48548E202}" destId="{7A67D069-D614-4B7E-B559-6F6A0EBF45CE}" srcOrd="1" destOrd="0" presId="urn:microsoft.com/office/officeart/2005/8/layout/venn1"/>
    <dgm:cxn modelId="{8BC6F38F-5DF9-423B-BF0C-1135536BBEED}" srcId="{7E3299B8-E02D-427C-B210-09BE371BEA9C}" destId="{CD1849CF-46E6-4F0E-A6C2-89969AC5A707}" srcOrd="1" destOrd="0" parTransId="{9CFC7DDB-EA63-4A26-95DF-A5E630F7F73A}" sibTransId="{49F5D4B5-CA8C-4A3C-8D3E-BE44F8B431EF}"/>
    <dgm:cxn modelId="{E95F6E96-772D-4E3E-8F8C-1313FAEAE94E}" type="presOf" srcId="{61095A0B-FABE-488E-A705-E4D48548E202}" destId="{4B3F8705-187C-444F-AB53-04AB8EDF892C}" srcOrd="0" destOrd="0" presId="urn:microsoft.com/office/officeart/2005/8/layout/venn1"/>
    <dgm:cxn modelId="{43E299A6-6A88-46DA-9729-4C8C69EB76AF}" type="presOf" srcId="{CD1849CF-46E6-4F0E-A6C2-89969AC5A707}" destId="{9A5A73B1-7CE7-48B8-AE82-0314F323A46A}" srcOrd="0" destOrd="0" presId="urn:microsoft.com/office/officeart/2005/8/layout/venn1"/>
    <dgm:cxn modelId="{654C21CB-32EE-4A3C-B9DE-BAE4E9E0726F}" type="presOf" srcId="{CD1849CF-46E6-4F0E-A6C2-89969AC5A707}" destId="{A4A0723B-2BDF-4B18-A143-492D3CD57F8E}" srcOrd="1" destOrd="0" presId="urn:microsoft.com/office/officeart/2005/8/layout/venn1"/>
    <dgm:cxn modelId="{94A0FD1E-7E1A-4EBE-9AA4-CF0789271487}" type="presParOf" srcId="{C72FC335-E123-4C40-A707-926301833114}" destId="{4B3F8705-187C-444F-AB53-04AB8EDF892C}" srcOrd="0" destOrd="0" presId="urn:microsoft.com/office/officeart/2005/8/layout/venn1"/>
    <dgm:cxn modelId="{8B0FD5BF-B224-4311-AD49-0D688727B237}" type="presParOf" srcId="{C72FC335-E123-4C40-A707-926301833114}" destId="{7A67D069-D614-4B7E-B559-6F6A0EBF45CE}" srcOrd="1" destOrd="0" presId="urn:microsoft.com/office/officeart/2005/8/layout/venn1"/>
    <dgm:cxn modelId="{D930D81B-A504-436D-AC8D-E5EB1EE75CB3}" type="presParOf" srcId="{C72FC335-E123-4C40-A707-926301833114}" destId="{9A5A73B1-7CE7-48B8-AE82-0314F323A46A}" srcOrd="2" destOrd="0" presId="urn:microsoft.com/office/officeart/2005/8/layout/venn1"/>
    <dgm:cxn modelId="{F0C9F64F-2955-4328-B803-2A0DBF5697B2}" type="presParOf" srcId="{C72FC335-E123-4C40-A707-926301833114}" destId="{A4A0723B-2BDF-4B18-A143-492D3CD57F8E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F8705-187C-444F-AB53-04AB8EDF892C}">
      <dsp:nvSpPr>
        <dsp:cNvPr id="0" name=""/>
        <dsp:cNvSpPr/>
      </dsp:nvSpPr>
      <dsp:spPr>
        <a:xfrm>
          <a:off x="164591" y="530669"/>
          <a:ext cx="4059936" cy="40599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Family </a:t>
          </a:r>
        </a:p>
      </dsp:txBody>
      <dsp:txXfrm>
        <a:off x="731519" y="1009423"/>
        <a:ext cx="2340864" cy="3102428"/>
      </dsp:txXfrm>
    </dsp:sp>
    <dsp:sp modelId="{9A5A73B1-7CE7-48B8-AE82-0314F323A46A}">
      <dsp:nvSpPr>
        <dsp:cNvPr id="0" name=""/>
        <dsp:cNvSpPr/>
      </dsp:nvSpPr>
      <dsp:spPr>
        <a:xfrm>
          <a:off x="3090671" y="530669"/>
          <a:ext cx="4059936" cy="405993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Affordability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Dependency 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School Environment </a:t>
          </a:r>
        </a:p>
      </dsp:txBody>
      <dsp:txXfrm>
        <a:off x="4242816" y="1009423"/>
        <a:ext cx="2340864" cy="31024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nabiryesylvie@yahoo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56C68-FBBB-C04A-8AA9-02D0E9CF62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9941" y="1543328"/>
            <a:ext cx="8298426" cy="2617035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Alcohol addiction is brewed in families and served by peers. Perspectives of treatment service users at Hope and Beyond Rehabilitation Centre on causes of alcohol addiction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151F0C-4F22-E341-B454-A1DDD1319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3093" y="4614775"/>
            <a:ext cx="7892122" cy="1549974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/>
              <a:t>Author: Sylvia  </a:t>
            </a:r>
            <a:r>
              <a:rPr lang="en-US" sz="2000" b="1" dirty="0" err="1"/>
              <a:t>Teopista</a:t>
            </a:r>
            <a:r>
              <a:rPr lang="en-US" sz="2000" b="1" dirty="0"/>
              <a:t> </a:t>
            </a:r>
            <a:r>
              <a:rPr lang="en-US" sz="2000" b="1" dirty="0" err="1"/>
              <a:t>Nabirye</a:t>
            </a:r>
            <a:r>
              <a:rPr lang="en-US" sz="2000" b="1" dirty="0"/>
              <a:t>  Director, Hope and Beyond Rehabilitation Centre, Uganda</a:t>
            </a:r>
          </a:p>
          <a:p>
            <a:pPr algn="ctr"/>
            <a:r>
              <a:rPr lang="en-US" sz="2000" b="1" dirty="0"/>
              <a:t>Co-Author: </a:t>
            </a:r>
            <a:r>
              <a:rPr lang="en-US" sz="2000" b="1" dirty="0" err="1"/>
              <a:t>Dr</a:t>
            </a:r>
            <a:r>
              <a:rPr lang="en-US" sz="2000" b="1" dirty="0"/>
              <a:t> David Kalema , ICAP2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2989" y="2452776"/>
            <a:ext cx="2674096" cy="177104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23093" y="1013085"/>
            <a:ext cx="7892122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Orienta"/>
              </a:rPr>
              <a:t>3</a:t>
            </a:r>
            <a:r>
              <a:rPr lang="en-US" b="1" baseline="30000" dirty="0">
                <a:solidFill>
                  <a:srgbClr val="FFFFFF"/>
                </a:solidFill>
                <a:latin typeface="Orienta"/>
              </a:rPr>
              <a:t>rd</a:t>
            </a:r>
            <a:r>
              <a:rPr lang="en-US" b="1" dirty="0">
                <a:solidFill>
                  <a:srgbClr val="FFFFFF"/>
                </a:solidFill>
                <a:latin typeface="Orienta"/>
              </a:rPr>
              <a:t> Uganda Alcohol Policy Conference November 23 – 25, 2022</a:t>
            </a:r>
          </a:p>
          <a:p>
            <a:pPr algn="ctr"/>
            <a:endParaRPr lang="en-US" sz="1600" b="1" i="1" dirty="0">
              <a:solidFill>
                <a:srgbClr val="FFFFFF"/>
              </a:solidFill>
              <a:latin typeface="Orienta"/>
            </a:endParaRPr>
          </a:p>
        </p:txBody>
      </p:sp>
    </p:spTree>
    <p:extLst>
      <p:ext uri="{BB962C8B-B14F-4D97-AF65-F5344CB8AC3E}">
        <p14:creationId xmlns:p14="http://schemas.microsoft.com/office/powerpoint/2010/main" val="3617579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F7F3B-5C0A-FE41-A60B-6A2E2FDB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GB" dirty="0"/>
              <a:t>Discussion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5A14B-B297-6B44-A5BA-4869651DAA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01277"/>
            <a:ext cx="7315200" cy="584461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Parents and peers create a pro alcohol environment and facilitate initial stages of alcohol dependency </a:t>
            </a:r>
          </a:p>
          <a:p>
            <a:r>
              <a:rPr lang="en-US" sz="3200" dirty="0"/>
              <a:t>Parents' Direct influence : Serving alcohol, modeling children</a:t>
            </a:r>
          </a:p>
          <a:p>
            <a:r>
              <a:rPr lang="en-US" sz="3200" dirty="0"/>
              <a:t>Parents’ Indirect influence: Drinking in front of children and permisssiveness</a:t>
            </a:r>
          </a:p>
          <a:p>
            <a:r>
              <a:rPr lang="en-US" sz="3200" dirty="0"/>
              <a:t>Children who learn from parents are most likely to progress faster to heavy episodic drinking (</a:t>
            </a:r>
            <a:r>
              <a:rPr lang="en-US" sz="3200" dirty="0" err="1"/>
              <a:t>Kaynak</a:t>
            </a:r>
            <a:r>
              <a:rPr lang="en-US" sz="3200" dirty="0"/>
              <a:t>., et a 2014)</a:t>
            </a:r>
          </a:p>
          <a:p>
            <a:r>
              <a:rPr lang="en-US" sz="3200" b="1" dirty="0"/>
              <a:t>Peer influence: </a:t>
            </a:r>
            <a:r>
              <a:rPr lang="en-US" sz="3200" dirty="0"/>
              <a:t>Experimentation and modeling hence positive expectations leading to heavy drinking.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604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C0125-0CC2-4C4E-9214-FC90EE838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Lessons learnt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DDF6D-B457-5542-B270-488E4FAEC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499621"/>
            <a:ext cx="7315200" cy="60143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b="1" dirty="0"/>
              <a:t>Prevention: Early exposure to alcohol increases risks of AUD in adulthood. </a:t>
            </a:r>
          </a:p>
          <a:p>
            <a:r>
              <a:rPr lang="en-US" sz="3200" dirty="0"/>
              <a:t>Prevention in families: Exemplariness, alcohol-specific communication; disapproval of teenage drinking; rules about alcohol; parental monitoring; parent-child relationship quality; family conflict, parental support and involvement; and general communication Gilligan, C., &amp; </a:t>
            </a:r>
            <a:r>
              <a:rPr lang="en-US" sz="3200" dirty="0" err="1"/>
              <a:t>Kypri</a:t>
            </a:r>
            <a:r>
              <a:rPr lang="en-US" sz="3200" dirty="0"/>
              <a:t>, K. (2012). </a:t>
            </a:r>
          </a:p>
          <a:p>
            <a:r>
              <a:rPr lang="en-US" sz="3200" dirty="0"/>
              <a:t>Teaching of life skills to the young ones (Awareness, relational and decision making)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9474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C0125-0CC2-4C4E-9214-FC90EE838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Lessons learnt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DDF6D-B457-5542-B270-488E4FAEC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 supportive family environment or caring relationship with at least one adult is a protective factor against AUD.</a:t>
            </a:r>
          </a:p>
          <a:p>
            <a:r>
              <a:rPr lang="en-US" sz="3200" dirty="0"/>
              <a:t>Clients in recovery should be helped to identify alternative means of leisure and enjoyment to replace the pivotal role of alcohol.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26976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5581F1-A40A-8646-803A-EE62A6E2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Call to Action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5ABA2-091E-014B-A368-62829E563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368300"/>
            <a:ext cx="7315200" cy="6121400"/>
          </a:xfrm>
        </p:spPr>
        <p:txBody>
          <a:bodyPr>
            <a:normAutofit/>
          </a:bodyPr>
          <a:lstStyle/>
          <a:p>
            <a:r>
              <a:rPr lang="en-US" sz="3200" dirty="0"/>
              <a:t>The role of social interactions in initiation and continuation of alcohol use should be mitigated by alcohol regulation at various levels (From National to Household). </a:t>
            </a:r>
          </a:p>
          <a:p>
            <a:r>
              <a:rPr lang="en-US" sz="3200" dirty="0"/>
              <a:t>Encourage alcohol free activities among young people </a:t>
            </a:r>
          </a:p>
          <a:p>
            <a:r>
              <a:rPr lang="en-US" sz="3200" dirty="0"/>
              <a:t>Other evidence based prevention </a:t>
            </a:r>
            <a:r>
              <a:rPr lang="en-US" sz="3200"/>
              <a:t>AUD prevention strategies</a:t>
            </a:r>
            <a:r>
              <a:rPr lang="en-US" sz="3200" dirty="0"/>
              <a:t>: Volunteering and Church based engagements</a:t>
            </a:r>
          </a:p>
          <a:p>
            <a:r>
              <a:rPr lang="en-US" sz="3200" dirty="0"/>
              <a:t>School based regulations on alcohol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740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F4D38-C7AD-1849-A976-BC3186D39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C0FC9-F777-DE44-9C26-BA5083F49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276447"/>
            <a:ext cx="7315200" cy="6230679"/>
          </a:xfrm>
        </p:spPr>
        <p:txBody>
          <a:bodyPr>
            <a:normAutofit lnSpcReduction="10000"/>
          </a:bodyPr>
          <a:lstStyle/>
          <a:p>
            <a:r>
              <a:rPr lang="en-US" sz="2400" dirty="0" err="1"/>
              <a:t>Abbo</a:t>
            </a:r>
            <a:r>
              <a:rPr lang="en-US" sz="2400" dirty="0"/>
              <a:t> C, </a:t>
            </a:r>
            <a:r>
              <a:rPr lang="en-US" sz="2400" dirty="0" err="1"/>
              <a:t>Okello</a:t>
            </a:r>
            <a:r>
              <a:rPr lang="en-US" sz="2400" dirty="0"/>
              <a:t> ES, </a:t>
            </a:r>
            <a:r>
              <a:rPr lang="en-US" sz="2400" dirty="0" err="1"/>
              <a:t>Muhwezi</a:t>
            </a:r>
            <a:r>
              <a:rPr lang="en-US" sz="2400" dirty="0"/>
              <a:t> W, </a:t>
            </a:r>
            <a:r>
              <a:rPr lang="en-US" sz="2400" dirty="0" err="1"/>
              <a:t>Akello</a:t>
            </a:r>
            <a:r>
              <a:rPr lang="en-US" sz="2400" dirty="0"/>
              <a:t> G, </a:t>
            </a:r>
            <a:r>
              <a:rPr lang="en-US" sz="2400" dirty="0" err="1"/>
              <a:t>Ovuga</a:t>
            </a:r>
            <a:r>
              <a:rPr lang="en-US" sz="2400" dirty="0"/>
              <a:t> E. </a:t>
            </a:r>
            <a:r>
              <a:rPr lang="en-US" sz="2400" i="1" dirty="0"/>
              <a:t>Alcohol, Substance Use and Psychosocial Competence of Adolescents in Selected Secondary Schools in Uganda: A Cross Sectional Survey</a:t>
            </a:r>
            <a:r>
              <a:rPr lang="en-US" sz="2400" dirty="0"/>
              <a:t>. </a:t>
            </a: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Neuropsychiatr</a:t>
            </a:r>
            <a:r>
              <a:rPr lang="en-US" sz="2400" dirty="0"/>
              <a:t> Dis J. 2016;7(2):25387. </a:t>
            </a:r>
            <a:r>
              <a:rPr lang="en-US" sz="2400" dirty="0" err="1"/>
              <a:t>doi</a:t>
            </a:r>
            <a:r>
              <a:rPr lang="en-US" sz="2400" dirty="0"/>
              <a:t>: 10.9734/INDJ/2016/25387. PMID: 27398388; </a:t>
            </a:r>
          </a:p>
          <a:p>
            <a:r>
              <a:rPr lang="en-US" sz="2400" dirty="0" err="1"/>
              <a:t>Kabwama</a:t>
            </a:r>
            <a:r>
              <a:rPr lang="en-US" sz="2400" dirty="0"/>
              <a:t>, S. N., </a:t>
            </a:r>
            <a:r>
              <a:rPr lang="en-US" sz="2400" dirty="0" err="1"/>
              <a:t>Ndyanabangi</a:t>
            </a:r>
            <a:r>
              <a:rPr lang="en-US" sz="2400" dirty="0"/>
              <a:t>, S., </a:t>
            </a:r>
            <a:r>
              <a:rPr lang="en-US" sz="2400" dirty="0" err="1"/>
              <a:t>Mutungi</a:t>
            </a:r>
            <a:r>
              <a:rPr lang="en-US" sz="2400" dirty="0"/>
              <a:t>, G., </a:t>
            </a:r>
            <a:r>
              <a:rPr lang="en-US" sz="2400" dirty="0" err="1"/>
              <a:t>Wesonga</a:t>
            </a:r>
            <a:r>
              <a:rPr lang="en-US" sz="2400" dirty="0"/>
              <a:t>, R., </a:t>
            </a:r>
            <a:r>
              <a:rPr lang="en-US" sz="2400" dirty="0" err="1"/>
              <a:t>Bahendeka</a:t>
            </a:r>
            <a:r>
              <a:rPr lang="en-US" sz="2400" dirty="0"/>
              <a:t>, S. K., &amp; </a:t>
            </a:r>
            <a:r>
              <a:rPr lang="en-US" sz="2400" dirty="0" err="1"/>
              <a:t>Guwatudde</a:t>
            </a:r>
            <a:r>
              <a:rPr lang="en-US" sz="2400" dirty="0"/>
              <a:t>, D. (2016). </a:t>
            </a:r>
            <a:r>
              <a:rPr lang="en-US" sz="2400" i="1" dirty="0"/>
              <a:t>Alcohol use among adults in Uganda: findings from the countrywide non-communicable diseases risk factor cross-sectional survey</a:t>
            </a:r>
            <a:r>
              <a:rPr lang="en-US" sz="2400" dirty="0"/>
              <a:t>. Global health action, 9, 31302. </a:t>
            </a:r>
          </a:p>
          <a:p>
            <a:r>
              <a:rPr lang="en-US" sz="2400" dirty="0"/>
              <a:t>Kalema, </a:t>
            </a:r>
            <a:r>
              <a:rPr lang="en-US" sz="2400" dirty="0" err="1"/>
              <a:t>Sofie</a:t>
            </a:r>
            <a:r>
              <a:rPr lang="en-US" sz="2400" dirty="0"/>
              <a:t> </a:t>
            </a:r>
            <a:r>
              <a:rPr lang="en-US" sz="2400" dirty="0" err="1"/>
              <a:t>Vindevogel</a:t>
            </a:r>
            <a:r>
              <a:rPr lang="en-US" sz="2400" dirty="0"/>
              <a:t>, </a:t>
            </a:r>
            <a:r>
              <a:rPr lang="en-US" sz="2400" dirty="0" err="1"/>
              <a:t>Ilse</a:t>
            </a:r>
            <a:r>
              <a:rPr lang="en-US" sz="2400" dirty="0"/>
              <a:t> </a:t>
            </a:r>
            <a:r>
              <a:rPr lang="en-US" sz="2400" dirty="0" err="1"/>
              <a:t>Derluyn</a:t>
            </a:r>
            <a:r>
              <a:rPr lang="en-US" sz="2400" dirty="0"/>
              <a:t>, Peter K. </a:t>
            </a:r>
            <a:r>
              <a:rPr lang="en-US" sz="2400" dirty="0" err="1"/>
              <a:t>Baguma</a:t>
            </a:r>
            <a:r>
              <a:rPr lang="en-US" sz="2400" dirty="0"/>
              <a:t>, </a:t>
            </a:r>
            <a:r>
              <a:rPr lang="en-US" sz="2400" dirty="0" err="1"/>
              <a:t>Femke</a:t>
            </a:r>
            <a:r>
              <a:rPr lang="en-US" sz="2400" dirty="0"/>
              <a:t> </a:t>
            </a:r>
            <a:r>
              <a:rPr lang="en-US" sz="2400" dirty="0" err="1"/>
              <a:t>Bannink</a:t>
            </a:r>
            <a:r>
              <a:rPr lang="en-US" sz="2400" dirty="0"/>
              <a:t> &amp; </a:t>
            </a:r>
            <a:r>
              <a:rPr lang="en-US" sz="2400" dirty="0" err="1"/>
              <a:t>Wouter</a:t>
            </a:r>
            <a:r>
              <a:rPr lang="en-US" sz="2400" dirty="0"/>
              <a:t> </a:t>
            </a:r>
            <a:r>
              <a:rPr lang="en-US" sz="2400" dirty="0" err="1"/>
              <a:t>Vanderplasschen</a:t>
            </a:r>
            <a:r>
              <a:rPr lang="en-US" sz="2400" dirty="0"/>
              <a:t>. (2017). </a:t>
            </a:r>
            <a:r>
              <a:rPr lang="en-US" sz="2400" i="1" dirty="0"/>
              <a:t>Perspectives of alcohol treatment providers and users on alcohol addiction and its facilitating factors in Uganda and Belgium,</a:t>
            </a:r>
            <a:r>
              <a:rPr lang="en-US" sz="2400" dirty="0"/>
              <a:t> Drugs: Education,</a:t>
            </a:r>
          </a:p>
          <a:p>
            <a:r>
              <a:rPr lang="en-US" sz="2400" dirty="0"/>
              <a:t>World Health </a:t>
            </a:r>
            <a:r>
              <a:rPr lang="en-US" sz="2400" dirty="0" err="1"/>
              <a:t>Organisation</a:t>
            </a:r>
            <a:r>
              <a:rPr lang="en-US" sz="2400" dirty="0"/>
              <a:t> (2018). Global Status Report on Alcohol and Health. Geneva, Switzerland.</a:t>
            </a:r>
          </a:p>
        </p:txBody>
      </p:sp>
    </p:spTree>
    <p:extLst>
      <p:ext uri="{BB962C8B-B14F-4D97-AF65-F5344CB8AC3E}">
        <p14:creationId xmlns:p14="http://schemas.microsoft.com/office/powerpoint/2010/main" val="2766331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65692-13E3-8B44-AD16-67A62008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7C92B-8AF9-764E-B3C5-CD8E413BE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Sylvia </a:t>
            </a:r>
            <a:r>
              <a:rPr lang="en-US" sz="3200" dirty="0" err="1"/>
              <a:t>Teopista</a:t>
            </a:r>
            <a:r>
              <a:rPr lang="en-US" sz="3200" dirty="0"/>
              <a:t> </a:t>
            </a:r>
            <a:r>
              <a:rPr lang="en-US" sz="3200" dirty="0" err="1"/>
              <a:t>Nabirye</a:t>
            </a: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200" dirty="0"/>
              <a:t>Hope and Beyond Rehabilitation Centre</a:t>
            </a:r>
          </a:p>
          <a:p>
            <a:pPr marL="0" indent="0">
              <a:buNone/>
            </a:pPr>
            <a:r>
              <a:rPr lang="en-US" sz="3200" dirty="0"/>
              <a:t>+256772328038/0704328038</a:t>
            </a:r>
          </a:p>
          <a:p>
            <a:pPr marL="0" indent="0">
              <a:buNone/>
            </a:pPr>
            <a:r>
              <a:rPr lang="en-US" sz="3200" dirty="0">
                <a:hlinkClick r:id="rId2"/>
              </a:rPr>
              <a:t>nabiryesylvie@yahoo.com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18663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C8F5-78B5-C642-995D-3D0AD448F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Declaration of Conflict of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3C02-10B0-B244-9951-516F2AE56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3293" y="202019"/>
            <a:ext cx="7549115" cy="65283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Authors have no conflict of interest </a:t>
            </a:r>
          </a:p>
          <a:p>
            <a:pPr marL="0" indent="0" algn="ctr">
              <a:buNone/>
            </a:pPr>
            <a:r>
              <a:rPr lang="en-US" sz="3200" dirty="0"/>
              <a:t>to declare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071428-AFD3-484B-8788-BFE123B1082E}"/>
              </a:ext>
            </a:extLst>
          </p:cNvPr>
          <p:cNvSpPr txBox="1"/>
          <p:nvPr/>
        </p:nvSpPr>
        <p:spPr>
          <a:xfrm>
            <a:off x="4257675" y="32432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617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C8F5-78B5-C642-995D-3D0AD448F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  <a:r>
              <a:rPr lang="en-US" dirty="0"/>
              <a:t>: The situation of Alcohol and Use Disorder in Uganda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A3C02-10B0-B244-9951-516F2AE56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3293" y="202019"/>
            <a:ext cx="7549115" cy="6528389"/>
          </a:xfrm>
        </p:spPr>
        <p:txBody>
          <a:bodyPr>
            <a:normAutofit/>
          </a:bodyPr>
          <a:lstStyle/>
          <a:p>
            <a:r>
              <a:rPr lang="en-US" sz="3200" dirty="0"/>
              <a:t>About 11,000,000 people are estimated to use alcohol in Uganda of which </a:t>
            </a:r>
          </a:p>
          <a:p>
            <a:r>
              <a:rPr lang="en-US" sz="3200" dirty="0"/>
              <a:t>About 4,000,000 are considered as high-end users and in need of treatment for Alcohol Use Disorder (WHO, 2018). </a:t>
            </a:r>
          </a:p>
          <a:p>
            <a:r>
              <a:rPr lang="en-US" sz="3200" dirty="0"/>
              <a:t>Underage use of alcohol/substances is on the rise</a:t>
            </a:r>
          </a:p>
          <a:p>
            <a:r>
              <a:rPr lang="en-US" sz="3200" dirty="0"/>
              <a:t>70.1% of secondary school going children reported to have ever used alcohol and/or substances while 39.1% used substances regularly </a:t>
            </a:r>
          </a:p>
          <a:p>
            <a:r>
              <a:rPr lang="en-US" sz="3200" dirty="0"/>
              <a:t>Alcohol is the commonest substance of regular use (</a:t>
            </a:r>
            <a:r>
              <a:rPr lang="en-US" sz="3200" dirty="0" err="1"/>
              <a:t>Abbo</a:t>
            </a:r>
            <a:r>
              <a:rPr lang="en-US" sz="3200" dirty="0"/>
              <a:t>, et al., (2016).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071428-AFD3-484B-8788-BFE123B1082E}"/>
              </a:ext>
            </a:extLst>
          </p:cNvPr>
          <p:cNvSpPr txBox="1"/>
          <p:nvPr/>
        </p:nvSpPr>
        <p:spPr>
          <a:xfrm>
            <a:off x="4257675" y="32432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870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72854-75ED-B84F-A46E-B3C113B94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Purpose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8634F-9569-6640-A401-FA60924B1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414669"/>
            <a:ext cx="7315200" cy="589043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dirty="0"/>
              <a:t> Young people naturally experiment with alcohol but many progress to recreational use and some may get addicted. </a:t>
            </a:r>
          </a:p>
          <a:p>
            <a:pPr marL="0" indent="0">
              <a:buNone/>
            </a:pPr>
            <a:r>
              <a:rPr lang="en-US" sz="3500" dirty="0"/>
              <a:t>Internal and external factors have been documented for adolescents’ vulnerability to the problematic use of alcohol and substances. </a:t>
            </a:r>
          </a:p>
          <a:p>
            <a:pPr marL="0" indent="0">
              <a:buNone/>
            </a:pPr>
            <a:r>
              <a:rPr lang="en-US" sz="3500" dirty="0"/>
              <a:t>The line between facilitating factors for alcohol use and addiction is thin and ambiguous (Kalema et al, 2017). </a:t>
            </a:r>
          </a:p>
          <a:p>
            <a:pPr marL="0" indent="0">
              <a:buNone/>
            </a:pPr>
            <a:r>
              <a:rPr lang="en-US" sz="3500" dirty="0"/>
              <a:t>This study aims at providing health service providers and policymakers with insight for addiction prevention and treatment programming.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278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76B1A-345F-4142-A688-C7A6F1B9B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Objectives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8202E-351D-F540-A92E-25B2DBFD2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Alcohol is entrenched in the day-to-day lives of people, and considered a ‘normal drink’. </a:t>
            </a:r>
          </a:p>
          <a:p>
            <a:r>
              <a:rPr lang="en-US" sz="3200" dirty="0"/>
              <a:t>Yet, alcohol is a major cause of the global burden of disease, disability and death (</a:t>
            </a:r>
            <a:r>
              <a:rPr lang="en-US" sz="3200" dirty="0" err="1"/>
              <a:t>Babor</a:t>
            </a:r>
            <a:r>
              <a:rPr lang="en-US" sz="3200" dirty="0"/>
              <a:t> et al., 2010; </a:t>
            </a:r>
            <a:r>
              <a:rPr lang="en-US" sz="3200" dirty="0" err="1"/>
              <a:t>Michie</a:t>
            </a:r>
            <a:r>
              <a:rPr lang="en-US" sz="3200" dirty="0"/>
              <a:t> et al. (2011).</a:t>
            </a:r>
          </a:p>
          <a:p>
            <a:r>
              <a:rPr lang="en-US" sz="3200" dirty="0"/>
              <a:t>This study explores factors responsible for initiation and continuation of alcohol use </a:t>
            </a:r>
          </a:p>
        </p:txBody>
      </p:sp>
    </p:spTree>
    <p:extLst>
      <p:ext uri="{BB962C8B-B14F-4D97-AF65-F5344CB8AC3E}">
        <p14:creationId xmlns:p14="http://schemas.microsoft.com/office/powerpoint/2010/main" val="3775802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3E1B4-10C6-9C43-88C3-A38A1E243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8B84B-A435-AD4A-A235-B787007AE1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lang="en-US" sz="3200" dirty="0"/>
          </a:p>
          <a:p>
            <a:r>
              <a:rPr lang="en-US" sz="3200" dirty="0"/>
              <a:t>Sample: 72 patients with AUD out of 126 total admissions at Hope and Beyond between 1st January 2020 and 30</a:t>
            </a:r>
            <a:r>
              <a:rPr lang="en-US" sz="3200" baseline="30000" dirty="0"/>
              <a:t>th</a:t>
            </a:r>
            <a:r>
              <a:rPr lang="en-US" sz="3200" dirty="0"/>
              <a:t> April 2022. </a:t>
            </a:r>
          </a:p>
          <a:p>
            <a:r>
              <a:rPr lang="en-US" sz="3200" dirty="0"/>
              <a:t>Quantitative: Structured interviews on 54 randomly selected AUD clients</a:t>
            </a:r>
          </a:p>
          <a:p>
            <a:r>
              <a:rPr lang="en-US" sz="3200" dirty="0"/>
              <a:t>Qualitative: 3 Focus Group Discussions among 18 </a:t>
            </a:r>
          </a:p>
          <a:p>
            <a:r>
              <a:rPr lang="en-US" sz="3200" dirty="0"/>
              <a:t>Both surveys reasons for initiation and continuation of alcohol use in spite of the associated negative consequences. </a:t>
            </a:r>
          </a:p>
        </p:txBody>
      </p:sp>
    </p:spTree>
    <p:extLst>
      <p:ext uri="{BB962C8B-B14F-4D97-AF65-F5344CB8AC3E}">
        <p14:creationId xmlns:p14="http://schemas.microsoft.com/office/powerpoint/2010/main" val="246920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94ABE-CE1C-9C48-A091-880CA5FDF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</a:t>
            </a:r>
            <a:br>
              <a:rPr lang="en-GB" dirty="0"/>
            </a:br>
            <a:r>
              <a:rPr lang="en-GB" dirty="0"/>
              <a:t>(Factors responsible for alcohol use)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4EABC0-F085-CB44-9F70-B87E683D6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405353"/>
            <a:ext cx="7315200" cy="6155703"/>
          </a:xfrm>
        </p:spPr>
        <p:txBody>
          <a:bodyPr>
            <a:noAutofit/>
          </a:bodyPr>
          <a:lstStyle/>
          <a:p>
            <a:r>
              <a:rPr lang="en-US" sz="3200" b="1" dirty="0"/>
              <a:t>Initiation only: </a:t>
            </a:r>
            <a:r>
              <a:rPr lang="en-US" sz="3200" dirty="0"/>
              <a:t>Familial factors (f=7(13%), were the only factors mentioned</a:t>
            </a:r>
            <a:endParaRPr lang="en-US" sz="3200" b="1" dirty="0"/>
          </a:p>
          <a:p>
            <a:r>
              <a:rPr lang="en-US" sz="3200" b="1" dirty="0"/>
              <a:t>Initiation and continuation</a:t>
            </a:r>
            <a:r>
              <a:rPr lang="en-US" sz="3200" dirty="0"/>
              <a:t> </a:t>
            </a:r>
            <a:r>
              <a:rPr lang="en-US" sz="3200" b="1" dirty="0"/>
              <a:t>of use: </a:t>
            </a:r>
            <a:r>
              <a:rPr lang="en-US" sz="3200" dirty="0"/>
              <a:t>Peer Pressure (f=41(76%), familial factors (f=14(26%), affordability (f=14(26 %)) and drinking for Leisure (f=3(6%)).</a:t>
            </a:r>
          </a:p>
          <a:p>
            <a:r>
              <a:rPr lang="en-US" sz="3200" b="1" dirty="0"/>
              <a:t>Continuation only: </a:t>
            </a:r>
            <a:r>
              <a:rPr lang="en-US" sz="3200" dirty="0"/>
              <a:t>Drinking to feel better f=27(50%).</a:t>
            </a:r>
          </a:p>
          <a:p>
            <a:r>
              <a:rPr lang="en-US" sz="3200" dirty="0"/>
              <a:t>Other important factors from FGD:, School environment and medical reasons …</a:t>
            </a:r>
          </a:p>
        </p:txBody>
      </p:sp>
    </p:spTree>
    <p:extLst>
      <p:ext uri="{BB962C8B-B14F-4D97-AF65-F5344CB8AC3E}">
        <p14:creationId xmlns:p14="http://schemas.microsoft.com/office/powerpoint/2010/main" val="34395875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Cont’d</a:t>
            </a:r>
            <a:br>
              <a:rPr lang="en-US" dirty="0"/>
            </a:br>
            <a:r>
              <a:rPr lang="en-US" dirty="0"/>
              <a:t>(Testimonies)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i="1" dirty="0"/>
              <a:t>“My mother used to like drinking a lot. She used to stock different types of alcohol and would share with me one sweet brand ‘</a:t>
            </a:r>
            <a:r>
              <a:rPr lang="en-US" sz="2800" b="1" i="1" dirty="0" err="1"/>
              <a:t>Amarula</a:t>
            </a:r>
            <a:r>
              <a:rPr lang="en-US" sz="2800" b="1" i="1" dirty="0"/>
              <a:t>’. I was told that after drinking, I would dance for the guests and they gave me lots of money”, </a:t>
            </a:r>
            <a:r>
              <a:rPr lang="en-US" sz="2800" dirty="0"/>
              <a:t>Male 30-years</a:t>
            </a:r>
          </a:p>
          <a:p>
            <a:r>
              <a:rPr lang="en-US" sz="2800" b="1" i="1" dirty="0"/>
              <a:t>“We used to sit with all sorts of people ‘idle worshippers’…. they would tell me that professors are meant to drink a lot of alcohol and as a teacher, I derived a lot of pleasure in their praises” </a:t>
            </a:r>
            <a:r>
              <a:rPr lang="en-US" sz="2800" i="1" dirty="0"/>
              <a:t>Male, 42 years. </a:t>
            </a:r>
          </a:p>
          <a:p>
            <a:r>
              <a:rPr lang="en-US" sz="2800" b="1" i="1" dirty="0"/>
              <a:t>“I had a kidney problem and was told never to drink but the doctor told me that at least if you drink, do beer” </a:t>
            </a:r>
            <a:r>
              <a:rPr lang="en-US" sz="2800" i="1" dirty="0"/>
              <a:t>female 30 years </a:t>
            </a:r>
          </a:p>
        </p:txBody>
      </p:sp>
    </p:spTree>
    <p:extLst>
      <p:ext uri="{BB962C8B-B14F-4D97-AF65-F5344CB8AC3E}">
        <p14:creationId xmlns:p14="http://schemas.microsoft.com/office/powerpoint/2010/main" val="489365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85531-DE6F-AF45-8E16-DD0AEBF9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  <a:r>
              <a:rPr lang="en-US" dirty="0" err="1"/>
              <a:t>Reasond</a:t>
            </a:r>
            <a:r>
              <a:rPr lang="en-US" dirty="0"/>
              <a:t> for </a:t>
            </a:r>
            <a:r>
              <a:rPr lang="en-US" dirty="0" err="1"/>
              <a:t>innitation</a:t>
            </a:r>
            <a:r>
              <a:rPr lang="en-US" dirty="0"/>
              <a:t> and Continuation of alcohol use 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423064"/>
              </p:ext>
            </p:extLst>
          </p:nvPr>
        </p:nvGraphicFramePr>
        <p:xfrm>
          <a:off x="3868738" y="991191"/>
          <a:ext cx="7315200" cy="5121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4813093" y="616005"/>
            <a:ext cx="19479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Initiation</a:t>
            </a:r>
            <a:r>
              <a:rPr lang="en-US" dirty="0"/>
              <a:t> </a:t>
            </a:r>
          </a:p>
        </p:txBody>
      </p:sp>
      <p:sp>
        <p:nvSpPr>
          <p:cNvPr id="9" name="Rectangle 8"/>
          <p:cNvSpPr/>
          <p:nvPr/>
        </p:nvSpPr>
        <p:spPr>
          <a:xfrm>
            <a:off x="8219056" y="605978"/>
            <a:ext cx="277511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Continuation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572821" y="5975961"/>
            <a:ext cx="83610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/>
              <a:t>Intersecting: Peer, Affordability and leisure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193338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Frame</Template>
  <TotalTime>6250</TotalTime>
  <Words>1065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Corbel</vt:lpstr>
      <vt:lpstr>Orienta</vt:lpstr>
      <vt:lpstr>Wingdings 2</vt:lpstr>
      <vt:lpstr>Frame</vt:lpstr>
      <vt:lpstr>Alcohol addiction is brewed in families and served by peers. Perspectives of treatment service users at Hope and Beyond Rehabilitation Centre on causes of alcohol addiction</vt:lpstr>
      <vt:lpstr>Declaration of Conflict of Interest</vt:lpstr>
      <vt:lpstr>Background: The situation of Alcohol and Use Disorder in Uganda</vt:lpstr>
      <vt:lpstr>Purpose </vt:lpstr>
      <vt:lpstr>Objectives </vt:lpstr>
      <vt:lpstr>Methodology </vt:lpstr>
      <vt:lpstr>Results (Factors responsible for alcohol use) </vt:lpstr>
      <vt:lpstr>Results Cont’d (Testimonies) </vt:lpstr>
      <vt:lpstr>Results Reasond for innitation and Continuation of alcohol use </vt:lpstr>
      <vt:lpstr>Discussion  </vt:lpstr>
      <vt:lpstr>Lessons learnt </vt:lpstr>
      <vt:lpstr>Lessons learnt </vt:lpstr>
      <vt:lpstr>Call to Action</vt:lpstr>
      <vt:lpstr>References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Vivian  Kudda Olgah</dc:creator>
  <cp:lastModifiedBy>prudence Aturinde</cp:lastModifiedBy>
  <cp:revision>102</cp:revision>
  <dcterms:created xsi:type="dcterms:W3CDTF">2022-05-20T04:47:38Z</dcterms:created>
  <dcterms:modified xsi:type="dcterms:W3CDTF">2022-11-23T05:51:40Z</dcterms:modified>
</cp:coreProperties>
</file>